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5" r:id="rId6"/>
    <p:sldId id="264" r:id="rId7"/>
    <p:sldId id="260" r:id="rId8"/>
    <p:sldId id="262" r:id="rId9"/>
    <p:sldId id="261" r:id="rId10"/>
    <p:sldId id="263" r:id="rId11"/>
    <p:sldId id="269" r:id="rId12"/>
    <p:sldId id="266"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09"/>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543DC-130A-704E-8AA3-3B956461E114}" type="datetimeFigureOut">
              <a:rPr lang="en-US" smtClean="0"/>
              <a:t>3/29/18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F1ECE4-6857-9744-AC0C-025845EA9649}" type="slidenum">
              <a:rPr lang="en-US" smtClean="0"/>
              <a:t>‹#›</a:t>
            </a:fld>
            <a:endParaRPr lang="en-US"/>
          </a:p>
        </p:txBody>
      </p:sp>
    </p:spTree>
    <p:extLst>
      <p:ext uri="{BB962C8B-B14F-4D97-AF65-F5344CB8AC3E}">
        <p14:creationId xmlns:p14="http://schemas.microsoft.com/office/powerpoint/2010/main" val="832396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High-Resolution Imaging Science Experiment (HiRISE) images of the Martian surface will be examined for tectonic features that appear fresh and potentially active. These potentially-active features will be cataloged and targeted for reimaging by the HiRISE camera to evaluate for recent activity.</a:t>
            </a:r>
            <a:endParaRPr lang="en-US" dirty="0"/>
          </a:p>
        </p:txBody>
      </p:sp>
      <p:sp>
        <p:nvSpPr>
          <p:cNvPr id="4" name="Slide Number Placeholder 3"/>
          <p:cNvSpPr>
            <a:spLocks noGrp="1"/>
          </p:cNvSpPr>
          <p:nvPr>
            <p:ph type="sldNum" sz="quarter" idx="10"/>
          </p:nvPr>
        </p:nvSpPr>
        <p:spPr/>
        <p:txBody>
          <a:bodyPr/>
          <a:lstStyle/>
          <a:p>
            <a:fld id="{38F1ECE4-6857-9744-AC0C-025845EA9649}" type="slidenum">
              <a:rPr lang="en-US" smtClean="0"/>
              <a:t>2</a:t>
            </a:fld>
            <a:endParaRPr lang="en-US"/>
          </a:p>
        </p:txBody>
      </p:sp>
    </p:spTree>
    <p:extLst>
      <p:ext uri="{BB962C8B-B14F-4D97-AF65-F5344CB8AC3E}">
        <p14:creationId xmlns:p14="http://schemas.microsoft.com/office/powerpoint/2010/main" val="220525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Priority will be given to the examining the oldest and highest-resolution HiRISE stereo images of Mars. A total of 933 stereo pairs were collected during HiRISE’s first Mars year in operations – these are the highest-priority images to be examined because these have the longest temporal baseline of all HiRISE stereo images. To gain a wide-ranging sample of potentially-active tectonic features, all frost-free and haze-free stereo images across the entire planet will be examined. All tectonic features will be investigated, including faults, joints, and drainage pits. </a:t>
            </a:r>
            <a:endParaRPr lang="en-US" dirty="0"/>
          </a:p>
        </p:txBody>
      </p:sp>
      <p:sp>
        <p:nvSpPr>
          <p:cNvPr id="4" name="Slide Number Placeholder 3"/>
          <p:cNvSpPr>
            <a:spLocks noGrp="1"/>
          </p:cNvSpPr>
          <p:nvPr>
            <p:ph type="sldNum" sz="quarter" idx="10"/>
          </p:nvPr>
        </p:nvSpPr>
        <p:spPr/>
        <p:txBody>
          <a:bodyPr/>
          <a:lstStyle/>
          <a:p>
            <a:fld id="{38F1ECE4-6857-9744-AC0C-025845EA9649}" type="slidenum">
              <a:rPr lang="en-US" smtClean="0"/>
              <a:t>4</a:t>
            </a:fld>
            <a:endParaRPr lang="en-US"/>
          </a:p>
        </p:txBody>
      </p:sp>
    </p:spTree>
    <p:extLst>
      <p:ext uri="{BB962C8B-B14F-4D97-AF65-F5344CB8AC3E}">
        <p14:creationId xmlns:p14="http://schemas.microsoft.com/office/powerpoint/2010/main" val="342901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PSP taken on 2008-Sep-05-249 ESP taken on 2018-Jan-05-005</a:t>
            </a:r>
          </a:p>
          <a:p>
            <a:r>
              <a:rPr lang="en-US" sz="1200" b="0" i="0" kern="1200" dirty="0">
                <a:solidFill>
                  <a:schemeClr val="tx1"/>
                </a:solidFill>
                <a:effectLst/>
                <a:latin typeface="+mn-lt"/>
                <a:ea typeface="+mn-ea"/>
                <a:cs typeface="+mn-cs"/>
              </a:rPr>
              <a:t>Taken 9 years different</a:t>
            </a:r>
          </a:p>
          <a:p>
            <a:r>
              <a:rPr lang="en-US" sz="1200" b="0" i="0" kern="1200" dirty="0">
                <a:solidFill>
                  <a:schemeClr val="tx1"/>
                </a:solidFill>
                <a:effectLst/>
                <a:latin typeface="+mn-lt"/>
                <a:ea typeface="+mn-ea"/>
                <a:cs typeface="+mn-cs"/>
              </a:rPr>
              <a:t>153368 Flow lobes in northern plains crater Tectonic Processes 25290 Flow lobes in northern plains crater Glacial/Periglacial Processes</a:t>
            </a:r>
          </a:p>
          <a:p>
            <a:r>
              <a:rPr lang="en-US" sz="1200" b="0" i="0" kern="1200" dirty="0">
                <a:solidFill>
                  <a:schemeClr val="tx1"/>
                </a:solidFill>
                <a:effectLst/>
                <a:latin typeface="+mn-lt"/>
                <a:ea typeface="+mn-ea"/>
                <a:cs typeface="+mn-cs"/>
              </a:rPr>
              <a:t>High priority to Jim Garvin; see Garvin et al., 2006, </a:t>
            </a:r>
            <a:r>
              <a:rPr lang="en-US" sz="1200" b="0" i="0" kern="1200" dirty="0" err="1">
                <a:solidFill>
                  <a:schemeClr val="tx1"/>
                </a:solidFill>
                <a:effectLst/>
                <a:latin typeface="+mn-lt"/>
                <a:ea typeface="+mn-ea"/>
                <a:cs typeface="+mn-cs"/>
              </a:rPr>
              <a:t>Meteoritics</a:t>
            </a:r>
            <a:r>
              <a:rPr lang="en-US" sz="1200" b="0" i="0" kern="1200" dirty="0">
                <a:solidFill>
                  <a:schemeClr val="tx1"/>
                </a:solidFill>
                <a:effectLst/>
                <a:latin typeface="+mn-lt"/>
                <a:ea typeface="+mn-ea"/>
                <a:cs typeface="+mn-cs"/>
              </a:rPr>
              <a:t> and Planetary Sci. Possible drop moraines. Previous image 7153_2505 was frosty and not in the ideal location. Color/Stereo/CRISM Justification: model flow</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F1ECE4-6857-9744-AC0C-025845EA9649}" type="slidenum">
              <a:rPr lang="en-US" smtClean="0"/>
              <a:t>5</a:t>
            </a:fld>
            <a:endParaRPr lang="en-US"/>
          </a:p>
        </p:txBody>
      </p:sp>
    </p:spTree>
    <p:extLst>
      <p:ext uri="{BB962C8B-B14F-4D97-AF65-F5344CB8AC3E}">
        <p14:creationId xmlns:p14="http://schemas.microsoft.com/office/powerpoint/2010/main" val="2360222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HiRISE observation IDs and geographic locations of potentially-active tectonic features will be recorded in a spreadsheet. Then these features will be targeted for reimaging by HiRISE by generating new image suggestions in </a:t>
            </a:r>
            <a:r>
              <a:rPr lang="en-US" sz="1200" b="0" i="0" u="none" strike="noStrike" kern="1200" dirty="0" err="1">
                <a:solidFill>
                  <a:schemeClr val="tx1"/>
                </a:solidFill>
                <a:effectLst/>
                <a:latin typeface="+mn-lt"/>
                <a:ea typeface="+mn-ea"/>
                <a:cs typeface="+mn-cs"/>
              </a:rPr>
              <a:t>HiWish</a:t>
            </a:r>
            <a:r>
              <a:rPr lang="en-US" sz="1200" b="0" i="0" u="none" strike="noStrike" kern="1200" dirty="0">
                <a:solidFill>
                  <a:schemeClr val="tx1"/>
                </a:solidFill>
                <a:effectLst/>
                <a:latin typeface="+mn-lt"/>
                <a:ea typeface="+mn-ea"/>
                <a:cs typeface="+mn-cs"/>
              </a:rPr>
              <a:t>, the web-based HiRISE image suggestion tool. If any features are reimaged by HiRISE before the end of the Space Grant project, these new images will be visually compared with the old images to evaluate for any surface changes that may indicate tectonic activity. Any evidence of possible evidence of tectonic activity will be followed up with stereo imaging and more detailed analysis.</a:t>
            </a:r>
            <a:endParaRPr lang="en-US" dirty="0"/>
          </a:p>
        </p:txBody>
      </p:sp>
      <p:sp>
        <p:nvSpPr>
          <p:cNvPr id="4" name="Slide Number Placeholder 3"/>
          <p:cNvSpPr>
            <a:spLocks noGrp="1"/>
          </p:cNvSpPr>
          <p:nvPr>
            <p:ph type="sldNum" sz="quarter" idx="10"/>
          </p:nvPr>
        </p:nvSpPr>
        <p:spPr/>
        <p:txBody>
          <a:bodyPr/>
          <a:lstStyle/>
          <a:p>
            <a:fld id="{38F1ECE4-6857-9744-AC0C-025845EA9649}" type="slidenum">
              <a:rPr lang="en-US" smtClean="0"/>
              <a:t>7</a:t>
            </a:fld>
            <a:endParaRPr lang="en-US"/>
          </a:p>
        </p:txBody>
      </p:sp>
    </p:spTree>
    <p:extLst>
      <p:ext uri="{BB962C8B-B14F-4D97-AF65-F5344CB8AC3E}">
        <p14:creationId xmlns:p14="http://schemas.microsoft.com/office/powerpoint/2010/main" val="1777915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ESP_053334_2650_RED taken on </a:t>
            </a:r>
            <a:r>
              <a:rPr lang="en-US" sz="1200" b="0" i="0" kern="1200" dirty="0">
                <a:solidFill>
                  <a:schemeClr val="tx1"/>
                </a:solidFill>
                <a:effectLst/>
                <a:latin typeface="+mn-lt"/>
                <a:ea typeface="+mn-ea"/>
                <a:cs typeface="+mn-cs"/>
              </a:rPr>
              <a:t>2017-Dec-06-340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PSP_009279_2650_RED taken on 2008-Jul-24-206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Taken 10 years apart</a:t>
            </a:r>
          </a:p>
        </p:txBody>
      </p:sp>
      <p:sp>
        <p:nvSpPr>
          <p:cNvPr id="4" name="Slide Number Placeholder 3"/>
          <p:cNvSpPr>
            <a:spLocks noGrp="1"/>
          </p:cNvSpPr>
          <p:nvPr>
            <p:ph type="sldNum" sz="quarter" idx="10"/>
          </p:nvPr>
        </p:nvSpPr>
        <p:spPr/>
        <p:txBody>
          <a:bodyPr/>
          <a:lstStyle/>
          <a:p>
            <a:fld id="{38F1ECE4-6857-9744-AC0C-025845EA9649}" type="slidenum">
              <a:rPr lang="en-US" smtClean="0"/>
              <a:t>8</a:t>
            </a:fld>
            <a:endParaRPr lang="en-US"/>
          </a:p>
        </p:txBody>
      </p:sp>
    </p:spTree>
    <p:extLst>
      <p:ext uri="{BB962C8B-B14F-4D97-AF65-F5344CB8AC3E}">
        <p14:creationId xmlns:p14="http://schemas.microsoft.com/office/powerpoint/2010/main" val="3981516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Baseline deliverables of this project will be the spreadsheet of potentially-active tectonic features and image targets entered into </a:t>
            </a:r>
            <a:r>
              <a:rPr lang="en-US" sz="1200" b="0" i="0" u="none" strike="noStrike" kern="1200" dirty="0" err="1">
                <a:solidFill>
                  <a:schemeClr val="tx1"/>
                </a:solidFill>
                <a:effectLst/>
                <a:latin typeface="+mn-lt"/>
                <a:ea typeface="+mn-ea"/>
                <a:cs typeface="+mn-cs"/>
              </a:rPr>
              <a:t>HiWish</a:t>
            </a:r>
            <a:r>
              <a:rPr lang="en-US" sz="1200" b="0" i="0" u="none" strike="noStrike" kern="1200" dirty="0">
                <a:solidFill>
                  <a:schemeClr val="tx1"/>
                </a:solidFill>
                <a:effectLst/>
                <a:latin typeface="+mn-lt"/>
                <a:ea typeface="+mn-ea"/>
                <a:cs typeface="+mn-cs"/>
              </a:rPr>
              <a:t>. Enhanced deliverables are comparisons between new and old images of potentially-active features.</a:t>
            </a:r>
            <a:endParaRPr lang="en-US" dirty="0"/>
          </a:p>
        </p:txBody>
      </p:sp>
      <p:sp>
        <p:nvSpPr>
          <p:cNvPr id="4" name="Slide Number Placeholder 3"/>
          <p:cNvSpPr>
            <a:spLocks noGrp="1"/>
          </p:cNvSpPr>
          <p:nvPr>
            <p:ph type="sldNum" sz="quarter" idx="10"/>
          </p:nvPr>
        </p:nvSpPr>
        <p:spPr/>
        <p:txBody>
          <a:bodyPr/>
          <a:lstStyle/>
          <a:p>
            <a:fld id="{38F1ECE4-6857-9744-AC0C-025845EA9649}" type="slidenum">
              <a:rPr lang="en-US" smtClean="0"/>
              <a:t>9</a:t>
            </a:fld>
            <a:endParaRPr lang="en-US"/>
          </a:p>
        </p:txBody>
      </p:sp>
    </p:spTree>
    <p:extLst>
      <p:ext uri="{BB962C8B-B14F-4D97-AF65-F5344CB8AC3E}">
        <p14:creationId xmlns:p14="http://schemas.microsoft.com/office/powerpoint/2010/main" val="3774472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Incumbent will examine HiRISE images, document potentially-active tectonic features, enter new image suggestions in </a:t>
            </a:r>
            <a:r>
              <a:rPr lang="en-US" sz="1200" b="0" i="0" u="none" strike="noStrike" kern="1200" dirty="0" err="1">
                <a:solidFill>
                  <a:schemeClr val="tx1"/>
                </a:solidFill>
                <a:effectLst/>
                <a:latin typeface="+mn-lt"/>
                <a:ea typeface="+mn-ea"/>
                <a:cs typeface="+mn-cs"/>
              </a:rPr>
              <a:t>HiWish</a:t>
            </a:r>
            <a:r>
              <a:rPr lang="en-US" sz="1200" b="0" i="0" u="none" strike="noStrike" kern="1200" dirty="0">
                <a:solidFill>
                  <a:schemeClr val="tx1"/>
                </a:solidFill>
                <a:effectLst/>
                <a:latin typeface="+mn-lt"/>
                <a:ea typeface="+mn-ea"/>
                <a:cs typeface="+mn-cs"/>
              </a:rPr>
              <a:t>, and visually compare new and old images.</a:t>
            </a:r>
            <a:endParaRPr lang="en-US" dirty="0"/>
          </a:p>
        </p:txBody>
      </p:sp>
      <p:sp>
        <p:nvSpPr>
          <p:cNvPr id="4" name="Slide Number Placeholder 3"/>
          <p:cNvSpPr>
            <a:spLocks noGrp="1"/>
          </p:cNvSpPr>
          <p:nvPr>
            <p:ph type="sldNum" sz="quarter" idx="10"/>
          </p:nvPr>
        </p:nvSpPr>
        <p:spPr/>
        <p:txBody>
          <a:bodyPr/>
          <a:lstStyle/>
          <a:p>
            <a:fld id="{38F1ECE4-6857-9744-AC0C-025845EA9649}" type="slidenum">
              <a:rPr lang="en-US" smtClean="0"/>
              <a:t>10</a:t>
            </a:fld>
            <a:endParaRPr lang="en-US"/>
          </a:p>
        </p:txBody>
      </p:sp>
    </p:spTree>
    <p:extLst>
      <p:ext uri="{BB962C8B-B14F-4D97-AF65-F5344CB8AC3E}">
        <p14:creationId xmlns:p14="http://schemas.microsoft.com/office/powerpoint/2010/main" val="353282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D308CD-AE45-1D43-84FD-3A94A4B224AC}" type="datetimeFigureOut">
              <a:rPr lang="en-US" smtClean="0"/>
              <a:t>3/29/18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2927A-4979-0F4A-8E98-C50D0E313F22}" type="slidenum">
              <a:rPr lang="en-US" smtClean="0"/>
              <a:t>‹#›</a:t>
            </a:fld>
            <a:endParaRPr lang="en-US"/>
          </a:p>
        </p:txBody>
      </p:sp>
    </p:spTree>
    <p:extLst>
      <p:ext uri="{BB962C8B-B14F-4D97-AF65-F5344CB8AC3E}">
        <p14:creationId xmlns:p14="http://schemas.microsoft.com/office/powerpoint/2010/main" val="1937622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D308CD-AE45-1D43-84FD-3A94A4B224AC}" type="datetimeFigureOut">
              <a:rPr lang="en-US" smtClean="0"/>
              <a:t>3/29/18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2927A-4979-0F4A-8E98-C50D0E313F22}" type="slidenum">
              <a:rPr lang="en-US" smtClean="0"/>
              <a:t>‹#›</a:t>
            </a:fld>
            <a:endParaRPr lang="en-US"/>
          </a:p>
        </p:txBody>
      </p:sp>
    </p:spTree>
    <p:extLst>
      <p:ext uri="{BB962C8B-B14F-4D97-AF65-F5344CB8AC3E}">
        <p14:creationId xmlns:p14="http://schemas.microsoft.com/office/powerpoint/2010/main" val="1296897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D308CD-AE45-1D43-84FD-3A94A4B224AC}" type="datetimeFigureOut">
              <a:rPr lang="en-US" smtClean="0"/>
              <a:t>3/29/18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2927A-4979-0F4A-8E98-C50D0E313F22}" type="slidenum">
              <a:rPr lang="en-US" smtClean="0"/>
              <a:t>‹#›</a:t>
            </a:fld>
            <a:endParaRPr lang="en-US"/>
          </a:p>
        </p:txBody>
      </p:sp>
    </p:spTree>
    <p:extLst>
      <p:ext uri="{BB962C8B-B14F-4D97-AF65-F5344CB8AC3E}">
        <p14:creationId xmlns:p14="http://schemas.microsoft.com/office/powerpoint/2010/main" val="492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D308CD-AE45-1D43-84FD-3A94A4B224AC}" type="datetimeFigureOut">
              <a:rPr lang="en-US" smtClean="0"/>
              <a:t>3/29/18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2927A-4979-0F4A-8E98-C50D0E313F22}" type="slidenum">
              <a:rPr lang="en-US" smtClean="0"/>
              <a:t>‹#›</a:t>
            </a:fld>
            <a:endParaRPr lang="en-US"/>
          </a:p>
        </p:txBody>
      </p:sp>
    </p:spTree>
    <p:extLst>
      <p:ext uri="{BB962C8B-B14F-4D97-AF65-F5344CB8AC3E}">
        <p14:creationId xmlns:p14="http://schemas.microsoft.com/office/powerpoint/2010/main" val="117155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D308CD-AE45-1D43-84FD-3A94A4B224AC}" type="datetimeFigureOut">
              <a:rPr lang="en-US" smtClean="0"/>
              <a:t>3/29/18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2927A-4979-0F4A-8E98-C50D0E313F22}" type="slidenum">
              <a:rPr lang="en-US" smtClean="0"/>
              <a:t>‹#›</a:t>
            </a:fld>
            <a:endParaRPr lang="en-US"/>
          </a:p>
        </p:txBody>
      </p:sp>
    </p:spTree>
    <p:extLst>
      <p:ext uri="{BB962C8B-B14F-4D97-AF65-F5344CB8AC3E}">
        <p14:creationId xmlns:p14="http://schemas.microsoft.com/office/powerpoint/2010/main" val="9526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D308CD-AE45-1D43-84FD-3A94A4B224AC}" type="datetimeFigureOut">
              <a:rPr lang="en-US" smtClean="0"/>
              <a:t>3/29/18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2927A-4979-0F4A-8E98-C50D0E313F22}" type="slidenum">
              <a:rPr lang="en-US" smtClean="0"/>
              <a:t>‹#›</a:t>
            </a:fld>
            <a:endParaRPr lang="en-US"/>
          </a:p>
        </p:txBody>
      </p:sp>
    </p:spTree>
    <p:extLst>
      <p:ext uri="{BB962C8B-B14F-4D97-AF65-F5344CB8AC3E}">
        <p14:creationId xmlns:p14="http://schemas.microsoft.com/office/powerpoint/2010/main" val="120169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D308CD-AE45-1D43-84FD-3A94A4B224AC}" type="datetimeFigureOut">
              <a:rPr lang="en-US" smtClean="0"/>
              <a:t>3/29/18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2927A-4979-0F4A-8E98-C50D0E313F22}" type="slidenum">
              <a:rPr lang="en-US" smtClean="0"/>
              <a:t>‹#›</a:t>
            </a:fld>
            <a:endParaRPr lang="en-US"/>
          </a:p>
        </p:txBody>
      </p:sp>
    </p:spTree>
    <p:extLst>
      <p:ext uri="{BB962C8B-B14F-4D97-AF65-F5344CB8AC3E}">
        <p14:creationId xmlns:p14="http://schemas.microsoft.com/office/powerpoint/2010/main" val="1906605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D308CD-AE45-1D43-84FD-3A94A4B224AC}" type="datetimeFigureOut">
              <a:rPr lang="en-US" smtClean="0"/>
              <a:t>3/29/18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2927A-4979-0F4A-8E98-C50D0E313F22}" type="slidenum">
              <a:rPr lang="en-US" smtClean="0"/>
              <a:t>‹#›</a:t>
            </a:fld>
            <a:endParaRPr lang="en-US"/>
          </a:p>
        </p:txBody>
      </p:sp>
    </p:spTree>
    <p:extLst>
      <p:ext uri="{BB962C8B-B14F-4D97-AF65-F5344CB8AC3E}">
        <p14:creationId xmlns:p14="http://schemas.microsoft.com/office/powerpoint/2010/main" val="172105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D308CD-AE45-1D43-84FD-3A94A4B224AC}" type="datetimeFigureOut">
              <a:rPr lang="en-US" smtClean="0"/>
              <a:t>3/29/18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2927A-4979-0F4A-8E98-C50D0E313F22}" type="slidenum">
              <a:rPr lang="en-US" smtClean="0"/>
              <a:t>‹#›</a:t>
            </a:fld>
            <a:endParaRPr lang="en-US"/>
          </a:p>
        </p:txBody>
      </p:sp>
    </p:spTree>
    <p:extLst>
      <p:ext uri="{BB962C8B-B14F-4D97-AF65-F5344CB8AC3E}">
        <p14:creationId xmlns:p14="http://schemas.microsoft.com/office/powerpoint/2010/main" val="1359135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D308CD-AE45-1D43-84FD-3A94A4B224AC}" type="datetimeFigureOut">
              <a:rPr lang="en-US" smtClean="0"/>
              <a:t>3/29/18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2927A-4979-0F4A-8E98-C50D0E313F22}" type="slidenum">
              <a:rPr lang="en-US" smtClean="0"/>
              <a:t>‹#›</a:t>
            </a:fld>
            <a:endParaRPr lang="en-US"/>
          </a:p>
        </p:txBody>
      </p:sp>
    </p:spTree>
    <p:extLst>
      <p:ext uri="{BB962C8B-B14F-4D97-AF65-F5344CB8AC3E}">
        <p14:creationId xmlns:p14="http://schemas.microsoft.com/office/powerpoint/2010/main" val="213450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D308CD-AE45-1D43-84FD-3A94A4B224AC}" type="datetimeFigureOut">
              <a:rPr lang="en-US" smtClean="0"/>
              <a:t>3/29/18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2927A-4979-0F4A-8E98-C50D0E313F22}" type="slidenum">
              <a:rPr lang="en-US" smtClean="0"/>
              <a:t>‹#›</a:t>
            </a:fld>
            <a:endParaRPr lang="en-US"/>
          </a:p>
        </p:txBody>
      </p:sp>
    </p:spTree>
    <p:extLst>
      <p:ext uri="{BB962C8B-B14F-4D97-AF65-F5344CB8AC3E}">
        <p14:creationId xmlns:p14="http://schemas.microsoft.com/office/powerpoint/2010/main" val="1172140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D308CD-AE45-1D43-84FD-3A94A4B224AC}" type="datetimeFigureOut">
              <a:rPr lang="en-US" smtClean="0"/>
              <a:t>3/29/18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2927A-4979-0F4A-8E98-C50D0E313F22}" type="slidenum">
              <a:rPr lang="en-US" smtClean="0"/>
              <a:t>‹#›</a:t>
            </a:fld>
            <a:endParaRPr lang="en-US"/>
          </a:p>
        </p:txBody>
      </p:sp>
    </p:spTree>
    <p:extLst>
      <p:ext uri="{BB962C8B-B14F-4D97-AF65-F5344CB8AC3E}">
        <p14:creationId xmlns:p14="http://schemas.microsoft.com/office/powerpoint/2010/main" val="106422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Monitoring For Recent Tectonic Activity On Mars</a:t>
            </a:r>
          </a:p>
        </p:txBody>
      </p:sp>
      <p:sp>
        <p:nvSpPr>
          <p:cNvPr id="3" name="Subtitle 2"/>
          <p:cNvSpPr>
            <a:spLocks noGrp="1"/>
          </p:cNvSpPr>
          <p:nvPr>
            <p:ph type="subTitle" idx="1"/>
          </p:nvPr>
        </p:nvSpPr>
        <p:spPr>
          <a:xfrm>
            <a:off x="1856096" y="3620251"/>
            <a:ext cx="8202303" cy="1655762"/>
          </a:xfrm>
        </p:spPr>
        <p:txBody>
          <a:bodyPr/>
          <a:lstStyle/>
          <a:p>
            <a:pPr marL="12700"/>
            <a:r>
              <a:rPr lang="en-US" dirty="0"/>
              <a:t>Brendan S. Bogar | Chris H. Okubo</a:t>
            </a:r>
          </a:p>
          <a:p>
            <a:r>
              <a:rPr lang="en-US" dirty="0"/>
              <a:t>University of Arizona</a:t>
            </a:r>
          </a:p>
        </p:txBody>
      </p:sp>
      <p:grpSp>
        <p:nvGrpSpPr>
          <p:cNvPr id="11" name="Group 10"/>
          <p:cNvGrpSpPr/>
          <p:nvPr/>
        </p:nvGrpSpPr>
        <p:grpSpPr>
          <a:xfrm>
            <a:off x="103160" y="5361428"/>
            <a:ext cx="12029700" cy="1404937"/>
            <a:chOff x="103160" y="5361428"/>
            <a:chExt cx="12029700" cy="1404937"/>
          </a:xfrm>
        </p:grpSpPr>
        <p:pic>
          <p:nvPicPr>
            <p:cNvPr id="5" name="Picture 4" descr="ua_logo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ZSGC_sunse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4721212" y="5585673"/>
              <a:ext cx="2749576" cy="1180692"/>
              <a:chOff x="4721212" y="5585673"/>
              <a:chExt cx="2749576" cy="1180692"/>
            </a:xfrm>
          </p:grpSpPr>
          <p:pic>
            <p:nvPicPr>
              <p:cNvPr id="7" name="Picture 6" descr="nas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24475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Opportunities</a:t>
            </a:r>
          </a:p>
        </p:txBody>
      </p:sp>
      <p:sp>
        <p:nvSpPr>
          <p:cNvPr id="3" name="Content Placeholder 2"/>
          <p:cNvSpPr>
            <a:spLocks noGrp="1"/>
          </p:cNvSpPr>
          <p:nvPr>
            <p:ph idx="1"/>
          </p:nvPr>
        </p:nvSpPr>
        <p:spPr>
          <a:xfrm>
            <a:off x="801191" y="1428576"/>
            <a:ext cx="10515600" cy="4351338"/>
          </a:xfrm>
        </p:spPr>
        <p:txBody>
          <a:bodyPr/>
          <a:lstStyle/>
          <a:p>
            <a:pPr>
              <a:lnSpc>
                <a:spcPct val="150000"/>
              </a:lnSpc>
            </a:pPr>
            <a:r>
              <a:rPr lang="en-US" dirty="0"/>
              <a:t>Using Machine learning along with geo-physicist knowledge and direction to produce tectonic imaging references</a:t>
            </a:r>
          </a:p>
          <a:p>
            <a:pPr>
              <a:lnSpc>
                <a:spcPct val="150000"/>
              </a:lnSpc>
            </a:pPr>
            <a:r>
              <a:rPr lang="en-US" dirty="0"/>
              <a:t>Better future analysis speed for higher image resolution and image quantity</a:t>
            </a:r>
          </a:p>
          <a:p>
            <a:pPr>
              <a:lnSpc>
                <a:spcPct val="150000"/>
              </a:lnSpc>
            </a:pPr>
            <a:r>
              <a:rPr lang="en-US" dirty="0"/>
              <a:t>Decreasing the learning curve towards in depth, successful tectonic analysis </a:t>
            </a:r>
          </a:p>
          <a:p>
            <a:pPr>
              <a:lnSpc>
                <a:spcPct val="150000"/>
              </a:lnSpc>
            </a:pPr>
            <a:endParaRPr lang="en-US" dirty="0"/>
          </a:p>
        </p:txBody>
      </p:sp>
      <p:grpSp>
        <p:nvGrpSpPr>
          <p:cNvPr id="4" name="Group 3"/>
          <p:cNvGrpSpPr/>
          <p:nvPr/>
        </p:nvGrpSpPr>
        <p:grpSpPr>
          <a:xfrm>
            <a:off x="103160" y="5361428"/>
            <a:ext cx="12029700" cy="1404937"/>
            <a:chOff x="103160" y="5361428"/>
            <a:chExt cx="12029700" cy="1404937"/>
          </a:xfrm>
        </p:grpSpPr>
        <p:pic>
          <p:nvPicPr>
            <p:cNvPr id="5" name="Picture 4" descr="ua_logo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ZSGC_sunse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721212" y="5585673"/>
              <a:ext cx="2749576" cy="1180692"/>
              <a:chOff x="4721212" y="5585673"/>
              <a:chExt cx="2749576" cy="1180692"/>
            </a:xfrm>
          </p:grpSpPr>
          <p:pic>
            <p:nvPicPr>
              <p:cNvPr id="8" name="Picture 7" descr="nasa-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880056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B5BC4EC-546E-CE49-B229-2B2586C54159}"/>
              </a:ext>
            </a:extLst>
          </p:cNvPr>
          <p:cNvPicPr>
            <a:picLocks noGrp="1" noChangeAspect="1"/>
          </p:cNvPicPr>
          <p:nvPr>
            <p:ph idx="1"/>
          </p:nvPr>
        </p:nvPicPr>
        <p:blipFill>
          <a:blip r:embed="rId2"/>
          <a:stretch>
            <a:fillRect/>
          </a:stretch>
        </p:blipFill>
        <p:spPr>
          <a:xfrm>
            <a:off x="9171424" y="-5628"/>
            <a:ext cx="2961436" cy="4351338"/>
          </a:xfrm>
        </p:spPr>
      </p:pic>
      <p:grpSp>
        <p:nvGrpSpPr>
          <p:cNvPr id="4" name="Group 3">
            <a:extLst>
              <a:ext uri="{FF2B5EF4-FFF2-40B4-BE49-F238E27FC236}">
                <a16:creationId xmlns:a16="http://schemas.microsoft.com/office/drawing/2014/main" id="{7798D631-CB1C-CB4E-B2D4-ADC196BB9194}"/>
              </a:ext>
            </a:extLst>
          </p:cNvPr>
          <p:cNvGrpSpPr/>
          <p:nvPr/>
        </p:nvGrpSpPr>
        <p:grpSpPr>
          <a:xfrm>
            <a:off x="103160" y="5361428"/>
            <a:ext cx="12029700" cy="1404937"/>
            <a:chOff x="103160" y="5361428"/>
            <a:chExt cx="12029700" cy="1404937"/>
          </a:xfrm>
        </p:grpSpPr>
        <p:pic>
          <p:nvPicPr>
            <p:cNvPr id="5" name="Picture 4" descr="ua_logo_lg">
              <a:extLst>
                <a:ext uri="{FF2B5EF4-FFF2-40B4-BE49-F238E27FC236}">
                  <a16:creationId xmlns:a16="http://schemas.microsoft.com/office/drawing/2014/main" id="{FC392B3F-7C3C-C041-9D29-7C869B0FE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ZSGC_sunset">
              <a:extLst>
                <a:ext uri="{FF2B5EF4-FFF2-40B4-BE49-F238E27FC236}">
                  <a16:creationId xmlns:a16="http://schemas.microsoft.com/office/drawing/2014/main" id="{60899AA1-2D9A-254E-A8DB-AC268EFE0B8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7DE9A57C-46E0-4E4F-8280-F6E192E4B8F4}"/>
                </a:ext>
              </a:extLst>
            </p:cNvPr>
            <p:cNvGrpSpPr/>
            <p:nvPr/>
          </p:nvGrpSpPr>
          <p:grpSpPr>
            <a:xfrm>
              <a:off x="4721212" y="5585673"/>
              <a:ext cx="2749576" cy="1180692"/>
              <a:chOff x="4721212" y="5585673"/>
              <a:chExt cx="2749576" cy="1180692"/>
            </a:xfrm>
          </p:grpSpPr>
          <p:pic>
            <p:nvPicPr>
              <p:cNvPr id="8" name="Picture 7" descr="nasa-logo">
                <a:extLst>
                  <a:ext uri="{FF2B5EF4-FFF2-40B4-BE49-F238E27FC236}">
                    <a16:creationId xmlns:a16="http://schemas.microsoft.com/office/drawing/2014/main" id="{FA5B875B-9332-BF4D-AA44-F3983BC607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B36C9EF-7C6C-2B44-871F-B1F38D69301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3" name="Picture 12">
            <a:extLst>
              <a:ext uri="{FF2B5EF4-FFF2-40B4-BE49-F238E27FC236}">
                <a16:creationId xmlns:a16="http://schemas.microsoft.com/office/drawing/2014/main" id="{FB064061-DCFA-134C-A441-E5A82CB70AE9}"/>
              </a:ext>
            </a:extLst>
          </p:cNvPr>
          <p:cNvPicPr>
            <a:picLocks noChangeAspect="1"/>
          </p:cNvPicPr>
          <p:nvPr/>
        </p:nvPicPr>
        <p:blipFill>
          <a:blip r:embed="rId7"/>
          <a:stretch>
            <a:fillRect/>
          </a:stretch>
        </p:blipFill>
        <p:spPr>
          <a:xfrm>
            <a:off x="0" y="32403"/>
            <a:ext cx="3295035" cy="4351338"/>
          </a:xfrm>
          <a:prstGeom prst="rect">
            <a:avLst/>
          </a:prstGeom>
        </p:spPr>
      </p:pic>
      <p:pic>
        <p:nvPicPr>
          <p:cNvPr id="15" name="Picture 14">
            <a:extLst>
              <a:ext uri="{FF2B5EF4-FFF2-40B4-BE49-F238E27FC236}">
                <a16:creationId xmlns:a16="http://schemas.microsoft.com/office/drawing/2014/main" id="{82991C3A-BD58-264A-AAA0-6D2E4C6D4821}"/>
              </a:ext>
            </a:extLst>
          </p:cNvPr>
          <p:cNvPicPr>
            <a:picLocks noChangeAspect="1"/>
          </p:cNvPicPr>
          <p:nvPr/>
        </p:nvPicPr>
        <p:blipFill rotWithShape="1">
          <a:blip r:embed="rId8"/>
          <a:srcRect r="50848"/>
          <a:stretch/>
        </p:blipFill>
        <p:spPr>
          <a:xfrm>
            <a:off x="3577102" y="32403"/>
            <a:ext cx="5312256" cy="2900223"/>
          </a:xfrm>
          <a:prstGeom prst="rect">
            <a:avLst/>
          </a:prstGeom>
        </p:spPr>
      </p:pic>
      <p:pic>
        <p:nvPicPr>
          <p:cNvPr id="16" name="Picture 15">
            <a:extLst>
              <a:ext uri="{FF2B5EF4-FFF2-40B4-BE49-F238E27FC236}">
                <a16:creationId xmlns:a16="http://schemas.microsoft.com/office/drawing/2014/main" id="{7E438C21-2DE9-9141-8A22-B21C47DE383E}"/>
              </a:ext>
            </a:extLst>
          </p:cNvPr>
          <p:cNvPicPr>
            <a:picLocks noChangeAspect="1"/>
          </p:cNvPicPr>
          <p:nvPr/>
        </p:nvPicPr>
        <p:blipFill rotWithShape="1">
          <a:blip r:embed="rId8"/>
          <a:srcRect l="50369"/>
          <a:stretch/>
        </p:blipFill>
        <p:spPr>
          <a:xfrm>
            <a:off x="3958471" y="2932626"/>
            <a:ext cx="4549516" cy="2459799"/>
          </a:xfrm>
          <a:prstGeom prst="rect">
            <a:avLst/>
          </a:prstGeom>
        </p:spPr>
      </p:pic>
      <p:sp>
        <p:nvSpPr>
          <p:cNvPr id="17" name="TextBox 16">
            <a:extLst>
              <a:ext uri="{FF2B5EF4-FFF2-40B4-BE49-F238E27FC236}">
                <a16:creationId xmlns:a16="http://schemas.microsoft.com/office/drawing/2014/main" id="{FAAD7DB5-69DF-2D44-BE34-6167DBDB737D}"/>
              </a:ext>
            </a:extLst>
          </p:cNvPr>
          <p:cNvSpPr txBox="1"/>
          <p:nvPr/>
        </p:nvSpPr>
        <p:spPr>
          <a:xfrm>
            <a:off x="296465" y="4500081"/>
            <a:ext cx="2702103" cy="646331"/>
          </a:xfrm>
          <a:prstGeom prst="rect">
            <a:avLst/>
          </a:prstGeom>
          <a:noFill/>
        </p:spPr>
        <p:txBody>
          <a:bodyPr wrap="square" rtlCol="0">
            <a:spAutoFit/>
          </a:bodyPr>
          <a:lstStyle/>
          <a:p>
            <a:r>
              <a:rPr lang="en-US" dirty="0"/>
              <a:t>ESP_053334_2650_RED</a:t>
            </a:r>
          </a:p>
          <a:p>
            <a:endParaRPr lang="en-US" dirty="0"/>
          </a:p>
        </p:txBody>
      </p:sp>
      <p:sp>
        <p:nvSpPr>
          <p:cNvPr id="18" name="TextBox 17">
            <a:extLst>
              <a:ext uri="{FF2B5EF4-FFF2-40B4-BE49-F238E27FC236}">
                <a16:creationId xmlns:a16="http://schemas.microsoft.com/office/drawing/2014/main" id="{C998BB3D-2938-A645-A548-E6FAC13C6A28}"/>
              </a:ext>
            </a:extLst>
          </p:cNvPr>
          <p:cNvSpPr txBox="1"/>
          <p:nvPr/>
        </p:nvSpPr>
        <p:spPr>
          <a:xfrm>
            <a:off x="9301090" y="4541331"/>
            <a:ext cx="2702103" cy="646331"/>
          </a:xfrm>
          <a:prstGeom prst="rect">
            <a:avLst/>
          </a:prstGeom>
          <a:noFill/>
        </p:spPr>
        <p:txBody>
          <a:bodyPr wrap="square" rtlCol="0">
            <a:spAutoFit/>
          </a:bodyPr>
          <a:lstStyle/>
          <a:p>
            <a:pPr algn="ctr"/>
            <a:r>
              <a:rPr lang="en-US" dirty="0"/>
              <a:t>PSP_009279_2650_RED</a:t>
            </a:r>
          </a:p>
          <a:p>
            <a:endParaRPr lang="en-US" dirty="0"/>
          </a:p>
        </p:txBody>
      </p:sp>
    </p:spTree>
    <p:extLst>
      <p:ext uri="{BB962C8B-B14F-4D97-AF65-F5344CB8AC3E}">
        <p14:creationId xmlns:p14="http://schemas.microsoft.com/office/powerpoint/2010/main" val="2376723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8C22270-5266-5B4D-A629-B3D5F4680C8E}"/>
              </a:ext>
            </a:extLst>
          </p:cNvPr>
          <p:cNvPicPr>
            <a:picLocks noChangeAspect="1"/>
          </p:cNvPicPr>
          <p:nvPr/>
        </p:nvPicPr>
        <p:blipFill>
          <a:blip r:embed="rId2"/>
          <a:stretch>
            <a:fillRect/>
          </a:stretch>
        </p:blipFill>
        <p:spPr>
          <a:xfrm>
            <a:off x="0" y="0"/>
            <a:ext cx="4796852" cy="5476126"/>
          </a:xfrm>
          <a:prstGeom prst="rect">
            <a:avLst/>
          </a:prstGeom>
        </p:spPr>
      </p:pic>
      <p:pic>
        <p:nvPicPr>
          <p:cNvPr id="17" name="Picture 16">
            <a:extLst>
              <a:ext uri="{FF2B5EF4-FFF2-40B4-BE49-F238E27FC236}">
                <a16:creationId xmlns:a16="http://schemas.microsoft.com/office/drawing/2014/main" id="{20A08D74-1F62-CE46-AD0B-C7DDB9EAFD06}"/>
              </a:ext>
            </a:extLst>
          </p:cNvPr>
          <p:cNvPicPr>
            <a:picLocks noChangeAspect="1"/>
          </p:cNvPicPr>
          <p:nvPr/>
        </p:nvPicPr>
        <p:blipFill>
          <a:blip r:embed="rId3"/>
          <a:stretch>
            <a:fillRect/>
          </a:stretch>
        </p:blipFill>
        <p:spPr>
          <a:xfrm>
            <a:off x="8158975" y="0"/>
            <a:ext cx="4360504" cy="5361428"/>
          </a:xfrm>
          <a:prstGeom prst="rect">
            <a:avLst/>
          </a:prstGeom>
        </p:spPr>
      </p:pic>
      <p:grpSp>
        <p:nvGrpSpPr>
          <p:cNvPr id="18" name="Group 17">
            <a:extLst>
              <a:ext uri="{FF2B5EF4-FFF2-40B4-BE49-F238E27FC236}">
                <a16:creationId xmlns:a16="http://schemas.microsoft.com/office/drawing/2014/main" id="{DAA4515A-2DF6-394F-BCB6-BBE4BE3157E8}"/>
              </a:ext>
            </a:extLst>
          </p:cNvPr>
          <p:cNvGrpSpPr/>
          <p:nvPr/>
        </p:nvGrpSpPr>
        <p:grpSpPr>
          <a:xfrm>
            <a:off x="103160" y="5361428"/>
            <a:ext cx="12029700" cy="1404937"/>
            <a:chOff x="103160" y="5361428"/>
            <a:chExt cx="12029700" cy="1404937"/>
          </a:xfrm>
        </p:grpSpPr>
        <p:pic>
          <p:nvPicPr>
            <p:cNvPr id="19" name="Picture 18" descr="ua_logo_lg">
              <a:extLst>
                <a:ext uri="{FF2B5EF4-FFF2-40B4-BE49-F238E27FC236}">
                  <a16:creationId xmlns:a16="http://schemas.microsoft.com/office/drawing/2014/main" id="{D194825E-60AB-9641-8D9A-CF64889836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AZSGC_sunset">
              <a:extLst>
                <a:ext uri="{FF2B5EF4-FFF2-40B4-BE49-F238E27FC236}">
                  <a16:creationId xmlns:a16="http://schemas.microsoft.com/office/drawing/2014/main" id="{D0521A66-97B8-1043-8C52-41A28C54907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EC4D0BF0-CE7A-1046-A8A8-C78D8C7A9178}"/>
                </a:ext>
              </a:extLst>
            </p:cNvPr>
            <p:cNvGrpSpPr/>
            <p:nvPr/>
          </p:nvGrpSpPr>
          <p:grpSpPr>
            <a:xfrm>
              <a:off x="4721212" y="5585673"/>
              <a:ext cx="2749576" cy="1180692"/>
              <a:chOff x="4721212" y="5585673"/>
              <a:chExt cx="2749576" cy="1180692"/>
            </a:xfrm>
          </p:grpSpPr>
          <p:pic>
            <p:nvPicPr>
              <p:cNvPr id="22" name="Picture 21" descr="nasa-logo">
                <a:extLst>
                  <a:ext uri="{FF2B5EF4-FFF2-40B4-BE49-F238E27FC236}">
                    <a16:creationId xmlns:a16="http://schemas.microsoft.com/office/drawing/2014/main" id="{C6C04D9C-B8A7-0A4C-92BD-018813A15C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3F2B1DD-19C2-A44D-8FD0-97E29E55DFD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685854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AAD599-F803-404B-A047-BB3715333C32}"/>
              </a:ext>
            </a:extLst>
          </p:cNvPr>
          <p:cNvPicPr>
            <a:picLocks noGrp="1" noChangeAspect="1"/>
          </p:cNvPicPr>
          <p:nvPr>
            <p:ph idx="1"/>
          </p:nvPr>
        </p:nvPicPr>
        <p:blipFill>
          <a:blip r:embed="rId2"/>
          <a:stretch>
            <a:fillRect/>
          </a:stretch>
        </p:blipFill>
        <p:spPr>
          <a:xfrm>
            <a:off x="838200" y="1416095"/>
            <a:ext cx="10515600" cy="4061445"/>
          </a:xfrm>
        </p:spPr>
      </p:pic>
      <p:grpSp>
        <p:nvGrpSpPr>
          <p:cNvPr id="6" name="Group 5">
            <a:extLst>
              <a:ext uri="{FF2B5EF4-FFF2-40B4-BE49-F238E27FC236}">
                <a16:creationId xmlns:a16="http://schemas.microsoft.com/office/drawing/2014/main" id="{827E4CEC-EBFC-E84B-B579-953176B5091A}"/>
              </a:ext>
            </a:extLst>
          </p:cNvPr>
          <p:cNvGrpSpPr/>
          <p:nvPr/>
        </p:nvGrpSpPr>
        <p:grpSpPr>
          <a:xfrm>
            <a:off x="103160" y="5361428"/>
            <a:ext cx="12029700" cy="1404937"/>
            <a:chOff x="103160" y="5361428"/>
            <a:chExt cx="12029700" cy="1404937"/>
          </a:xfrm>
        </p:grpSpPr>
        <p:pic>
          <p:nvPicPr>
            <p:cNvPr id="7" name="Picture 6" descr="ua_logo_lg">
              <a:extLst>
                <a:ext uri="{FF2B5EF4-FFF2-40B4-BE49-F238E27FC236}">
                  <a16:creationId xmlns:a16="http://schemas.microsoft.com/office/drawing/2014/main" id="{ACD9DB52-AF5A-8143-A91B-2DB0431EC3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ZSGC_sunset">
              <a:extLst>
                <a:ext uri="{FF2B5EF4-FFF2-40B4-BE49-F238E27FC236}">
                  <a16:creationId xmlns:a16="http://schemas.microsoft.com/office/drawing/2014/main" id="{3E8904A2-3792-634D-9F2D-1FD0014109E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AB9EBF6F-2CFA-9641-8D01-8EB69CE81D9F}"/>
                </a:ext>
              </a:extLst>
            </p:cNvPr>
            <p:cNvGrpSpPr/>
            <p:nvPr/>
          </p:nvGrpSpPr>
          <p:grpSpPr>
            <a:xfrm>
              <a:off x="4721212" y="5585673"/>
              <a:ext cx="2749576" cy="1180692"/>
              <a:chOff x="4721212" y="5585673"/>
              <a:chExt cx="2749576" cy="1180692"/>
            </a:xfrm>
          </p:grpSpPr>
          <p:pic>
            <p:nvPicPr>
              <p:cNvPr id="10" name="Picture 9" descr="nasa-logo">
                <a:extLst>
                  <a:ext uri="{FF2B5EF4-FFF2-40B4-BE49-F238E27FC236}">
                    <a16:creationId xmlns:a16="http://schemas.microsoft.com/office/drawing/2014/main" id="{E8E253AC-11A0-8946-A6E2-D47D3BDE30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C95C8CB-D175-4F40-8E40-FB733C2E909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866373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265199-1171-E648-8A7D-97A5C3B1FDE6}"/>
              </a:ext>
            </a:extLst>
          </p:cNvPr>
          <p:cNvPicPr>
            <a:picLocks noGrp="1" noChangeAspect="1"/>
          </p:cNvPicPr>
          <p:nvPr>
            <p:ph idx="1"/>
          </p:nvPr>
        </p:nvPicPr>
        <p:blipFill>
          <a:blip r:embed="rId2"/>
          <a:stretch>
            <a:fillRect/>
          </a:stretch>
        </p:blipFill>
        <p:spPr>
          <a:xfrm>
            <a:off x="2739650" y="146630"/>
            <a:ext cx="6712700" cy="5214798"/>
          </a:xfrm>
        </p:spPr>
      </p:pic>
      <p:grpSp>
        <p:nvGrpSpPr>
          <p:cNvPr id="6" name="Group 5">
            <a:extLst>
              <a:ext uri="{FF2B5EF4-FFF2-40B4-BE49-F238E27FC236}">
                <a16:creationId xmlns:a16="http://schemas.microsoft.com/office/drawing/2014/main" id="{C51A29F4-22B0-4A41-AEC2-418FFA9BE3A3}"/>
              </a:ext>
            </a:extLst>
          </p:cNvPr>
          <p:cNvGrpSpPr/>
          <p:nvPr/>
        </p:nvGrpSpPr>
        <p:grpSpPr>
          <a:xfrm>
            <a:off x="103160" y="5361428"/>
            <a:ext cx="12029700" cy="1404937"/>
            <a:chOff x="103160" y="5361428"/>
            <a:chExt cx="12029700" cy="1404937"/>
          </a:xfrm>
        </p:grpSpPr>
        <p:pic>
          <p:nvPicPr>
            <p:cNvPr id="7" name="Picture 6" descr="ua_logo_lg">
              <a:extLst>
                <a:ext uri="{FF2B5EF4-FFF2-40B4-BE49-F238E27FC236}">
                  <a16:creationId xmlns:a16="http://schemas.microsoft.com/office/drawing/2014/main" id="{DAB2AD6A-B0B1-5A4A-B07E-ECAC8F7681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ZSGC_sunset">
              <a:extLst>
                <a:ext uri="{FF2B5EF4-FFF2-40B4-BE49-F238E27FC236}">
                  <a16:creationId xmlns:a16="http://schemas.microsoft.com/office/drawing/2014/main" id="{D80A9E8F-2CDB-F24D-9120-2F05E2CB898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045AA73C-84BC-E841-9CD1-88C17FF62D48}"/>
                </a:ext>
              </a:extLst>
            </p:cNvPr>
            <p:cNvGrpSpPr/>
            <p:nvPr/>
          </p:nvGrpSpPr>
          <p:grpSpPr>
            <a:xfrm>
              <a:off x="4721212" y="5585673"/>
              <a:ext cx="2749576" cy="1180692"/>
              <a:chOff x="4721212" y="5585673"/>
              <a:chExt cx="2749576" cy="1180692"/>
            </a:xfrm>
          </p:grpSpPr>
          <p:pic>
            <p:nvPicPr>
              <p:cNvPr id="10" name="Picture 9" descr="nasa-logo">
                <a:extLst>
                  <a:ext uri="{FF2B5EF4-FFF2-40B4-BE49-F238E27FC236}">
                    <a16:creationId xmlns:a16="http://schemas.microsoft.com/office/drawing/2014/main" id="{52B147C5-D82A-3D49-9F57-7D177991A1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5B5CDB9-9408-A74A-8E6B-77727E736BD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22534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and Acknowledgements</a:t>
            </a:r>
          </a:p>
        </p:txBody>
      </p:sp>
      <p:sp>
        <p:nvSpPr>
          <p:cNvPr id="3" name="Content Placeholder 2"/>
          <p:cNvSpPr>
            <a:spLocks noGrp="1"/>
          </p:cNvSpPr>
          <p:nvPr>
            <p:ph idx="1"/>
          </p:nvPr>
        </p:nvSpPr>
        <p:spPr/>
        <p:txBody>
          <a:bodyPr>
            <a:normAutofit/>
          </a:bodyPr>
          <a:lstStyle/>
          <a:p>
            <a:r>
              <a:rPr lang="en-US" dirty="0"/>
              <a:t>Outline</a:t>
            </a:r>
          </a:p>
          <a:p>
            <a:r>
              <a:rPr lang="en-US" dirty="0"/>
              <a:t>Statement of Problem</a:t>
            </a:r>
          </a:p>
          <a:p>
            <a:r>
              <a:rPr lang="en-US" dirty="0"/>
              <a:t>Objectives</a:t>
            </a:r>
          </a:p>
          <a:p>
            <a:r>
              <a:rPr lang="en-US" dirty="0"/>
              <a:t>Methods/Analysis Technique</a:t>
            </a:r>
          </a:p>
          <a:p>
            <a:r>
              <a:rPr lang="en-US" dirty="0"/>
              <a:t>Results</a:t>
            </a:r>
          </a:p>
          <a:p>
            <a:r>
              <a:rPr lang="en-US" dirty="0"/>
              <a:t>Interpretation of Results</a:t>
            </a:r>
          </a:p>
          <a:p>
            <a:r>
              <a:rPr lang="en-US" dirty="0"/>
              <a:t>Interpretations cont./Future Applications</a:t>
            </a:r>
          </a:p>
        </p:txBody>
      </p:sp>
      <p:grpSp>
        <p:nvGrpSpPr>
          <p:cNvPr id="5" name="Group 4"/>
          <p:cNvGrpSpPr/>
          <p:nvPr/>
        </p:nvGrpSpPr>
        <p:grpSpPr>
          <a:xfrm>
            <a:off x="103160" y="5361428"/>
            <a:ext cx="12029700" cy="1404937"/>
            <a:chOff x="103160" y="5361428"/>
            <a:chExt cx="12029700" cy="1404937"/>
          </a:xfrm>
        </p:grpSpPr>
        <p:pic>
          <p:nvPicPr>
            <p:cNvPr id="6" name="Picture 5" descr="ua_logo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ZSGC_sunse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4721212" y="5585673"/>
              <a:ext cx="2749576" cy="1180692"/>
              <a:chOff x="4721212" y="5585673"/>
              <a:chExt cx="2749576" cy="1180692"/>
            </a:xfrm>
          </p:grpSpPr>
          <p:pic>
            <p:nvPicPr>
              <p:cNvPr id="9" name="Picture 8" descr="nasa-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4432" y="2011153"/>
            <a:ext cx="2857500" cy="2857500"/>
          </a:xfrm>
          <a:prstGeom prst="rect">
            <a:avLst/>
          </a:prstGeom>
          <a:effectLst>
            <a:reflection endPos="0" dir="5400000" sy="-100000" algn="bl" rotWithShape="0"/>
            <a:softEdge rad="76200"/>
          </a:effectLst>
        </p:spPr>
      </p:pic>
    </p:spTree>
    <p:extLst>
      <p:ext uri="{BB962C8B-B14F-4D97-AF65-F5344CB8AC3E}">
        <p14:creationId xmlns:p14="http://schemas.microsoft.com/office/powerpoint/2010/main" val="1377314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Statement of Problem</a:t>
            </a:r>
          </a:p>
        </p:txBody>
      </p:sp>
      <p:sp>
        <p:nvSpPr>
          <p:cNvPr id="3" name="Content Placeholder 2"/>
          <p:cNvSpPr>
            <a:spLocks noGrp="1"/>
          </p:cNvSpPr>
          <p:nvPr>
            <p:ph idx="1"/>
          </p:nvPr>
        </p:nvSpPr>
        <p:spPr>
          <a:xfrm>
            <a:off x="838200" y="1508885"/>
            <a:ext cx="10515600" cy="3852543"/>
          </a:xfrm>
        </p:spPr>
        <p:txBody>
          <a:bodyPr>
            <a:normAutofit fontScale="92500" lnSpcReduction="10000"/>
          </a:bodyPr>
          <a:lstStyle/>
          <a:p>
            <a:pPr>
              <a:lnSpc>
                <a:spcPct val="150000"/>
              </a:lnSpc>
            </a:pPr>
            <a:r>
              <a:rPr lang="en-US" dirty="0"/>
              <a:t>Satellite imaging not fully analyzed for tectonic activity over time</a:t>
            </a:r>
          </a:p>
          <a:p>
            <a:pPr>
              <a:lnSpc>
                <a:spcPct val="150000"/>
              </a:lnSpc>
            </a:pPr>
            <a:r>
              <a:rPr lang="en-US" dirty="0"/>
              <a:t>Difference in overlapping imaging across multiple years is not investigated for tectonic activity, usually for surface changes only</a:t>
            </a:r>
          </a:p>
          <a:p>
            <a:pPr>
              <a:lnSpc>
                <a:spcPct val="150000"/>
              </a:lnSpc>
            </a:pPr>
            <a:r>
              <a:rPr lang="en-US" dirty="0"/>
              <a:t>Image analysis is difficult to accomplish on individual basis</a:t>
            </a:r>
          </a:p>
          <a:p>
            <a:pPr>
              <a:lnSpc>
                <a:spcPct val="150000"/>
              </a:lnSpc>
            </a:pPr>
            <a:r>
              <a:rPr lang="en-US" dirty="0"/>
              <a:t>933 stereo pairs collected during HiRISE’s first year in operations not updated or organized according to tectonic activity</a:t>
            </a:r>
          </a:p>
        </p:txBody>
      </p:sp>
      <p:grpSp>
        <p:nvGrpSpPr>
          <p:cNvPr id="4" name="Group 3"/>
          <p:cNvGrpSpPr/>
          <p:nvPr/>
        </p:nvGrpSpPr>
        <p:grpSpPr>
          <a:xfrm>
            <a:off x="103160" y="5361428"/>
            <a:ext cx="12029700" cy="1404937"/>
            <a:chOff x="103160" y="5361428"/>
            <a:chExt cx="12029700" cy="1404937"/>
          </a:xfrm>
        </p:grpSpPr>
        <p:pic>
          <p:nvPicPr>
            <p:cNvPr id="5" name="Picture 4" descr="ua_logo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ZSGC_sunse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721212" y="5585673"/>
              <a:ext cx="2749576" cy="1180692"/>
              <a:chOff x="4721212" y="5585673"/>
              <a:chExt cx="2749576" cy="1180692"/>
            </a:xfrm>
          </p:grpSpPr>
          <p:pic>
            <p:nvPicPr>
              <p:cNvPr id="8" name="Picture 7" descr="nas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884751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Examining the oldest and highest-resolution HiRISE stereo images of Mars beginning with images taken August 7</a:t>
            </a:r>
            <a:r>
              <a:rPr lang="en-US" baseline="30000" dirty="0"/>
              <a:t>th</a:t>
            </a:r>
            <a:r>
              <a:rPr lang="en-US" dirty="0"/>
              <a:t>, 2007</a:t>
            </a:r>
          </a:p>
          <a:p>
            <a:r>
              <a:rPr lang="en-US" dirty="0"/>
              <a:t>A total of 933 stereo pairs collected during HiRISE’s first Mars year in operation to be prioritized and compared along season and time</a:t>
            </a:r>
          </a:p>
          <a:p>
            <a:r>
              <a:rPr lang="en-US" dirty="0"/>
              <a:t>New images will be visually compared with the old images to evaluate for any surface changes that may indicate tectonic activity</a:t>
            </a:r>
          </a:p>
          <a:p>
            <a:r>
              <a:rPr lang="en-US" dirty="0"/>
              <a:t>New techniques are to be investigated to enhance tectonic analysis work-flow</a:t>
            </a:r>
          </a:p>
          <a:p>
            <a:endParaRPr lang="en-US" dirty="0"/>
          </a:p>
        </p:txBody>
      </p:sp>
      <p:grpSp>
        <p:nvGrpSpPr>
          <p:cNvPr id="4" name="Group 3"/>
          <p:cNvGrpSpPr/>
          <p:nvPr/>
        </p:nvGrpSpPr>
        <p:grpSpPr>
          <a:xfrm>
            <a:off x="103160" y="5361428"/>
            <a:ext cx="12029700" cy="1404937"/>
            <a:chOff x="103160" y="5361428"/>
            <a:chExt cx="12029700" cy="1404937"/>
          </a:xfrm>
        </p:grpSpPr>
        <p:pic>
          <p:nvPicPr>
            <p:cNvPr id="5" name="Picture 4" descr="ua_logo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ZSGC_sunse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721212" y="5585673"/>
              <a:ext cx="2749576" cy="1180692"/>
              <a:chOff x="4721212" y="5585673"/>
              <a:chExt cx="2749576" cy="1180692"/>
            </a:xfrm>
          </p:grpSpPr>
          <p:pic>
            <p:nvPicPr>
              <p:cNvPr id="8" name="Picture 7" descr="nasa-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112078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0F189-64CB-D944-B0B1-E31D9095F2F5}"/>
              </a:ext>
            </a:extLst>
          </p:cNvPr>
          <p:cNvPicPr>
            <a:picLocks noChangeAspect="1"/>
          </p:cNvPicPr>
          <p:nvPr/>
        </p:nvPicPr>
        <p:blipFill>
          <a:blip r:embed="rId3"/>
          <a:stretch>
            <a:fillRect/>
          </a:stretch>
        </p:blipFill>
        <p:spPr>
          <a:xfrm>
            <a:off x="1658705" y="215755"/>
            <a:ext cx="8286679" cy="5263161"/>
          </a:xfrm>
          <a:prstGeom prst="rect">
            <a:avLst/>
          </a:prstGeom>
        </p:spPr>
      </p:pic>
      <p:grpSp>
        <p:nvGrpSpPr>
          <p:cNvPr id="8" name="Group 7">
            <a:extLst>
              <a:ext uri="{FF2B5EF4-FFF2-40B4-BE49-F238E27FC236}">
                <a16:creationId xmlns:a16="http://schemas.microsoft.com/office/drawing/2014/main" id="{8AA1688B-56BB-2948-9F4D-392C6ABA570A}"/>
              </a:ext>
            </a:extLst>
          </p:cNvPr>
          <p:cNvGrpSpPr/>
          <p:nvPr/>
        </p:nvGrpSpPr>
        <p:grpSpPr>
          <a:xfrm>
            <a:off x="103160" y="5361428"/>
            <a:ext cx="12029700" cy="1404937"/>
            <a:chOff x="103160" y="5361428"/>
            <a:chExt cx="12029700" cy="1404937"/>
          </a:xfrm>
        </p:grpSpPr>
        <p:pic>
          <p:nvPicPr>
            <p:cNvPr id="9" name="Picture 8" descr="ua_logo_lg">
              <a:extLst>
                <a:ext uri="{FF2B5EF4-FFF2-40B4-BE49-F238E27FC236}">
                  <a16:creationId xmlns:a16="http://schemas.microsoft.com/office/drawing/2014/main" id="{A7913651-7B66-7B40-A6BA-AC2177DB81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ZSGC_sunset">
              <a:extLst>
                <a:ext uri="{FF2B5EF4-FFF2-40B4-BE49-F238E27FC236}">
                  <a16:creationId xmlns:a16="http://schemas.microsoft.com/office/drawing/2014/main" id="{200D1ABE-83D1-C34F-9B17-2BFC2FEBB45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0486805B-60D9-A94C-B9F8-6694524AA61D}"/>
                </a:ext>
              </a:extLst>
            </p:cNvPr>
            <p:cNvGrpSpPr/>
            <p:nvPr/>
          </p:nvGrpSpPr>
          <p:grpSpPr>
            <a:xfrm>
              <a:off x="4721212" y="5585673"/>
              <a:ext cx="2749576" cy="1180692"/>
              <a:chOff x="4721212" y="5585673"/>
              <a:chExt cx="2749576" cy="1180692"/>
            </a:xfrm>
          </p:grpSpPr>
          <p:pic>
            <p:nvPicPr>
              <p:cNvPr id="12" name="Picture 11" descr="nasa-logo">
                <a:extLst>
                  <a:ext uri="{FF2B5EF4-FFF2-40B4-BE49-F238E27FC236}">
                    <a16:creationId xmlns:a16="http://schemas.microsoft.com/office/drawing/2014/main" id="{45106CB1-8F06-1B47-9890-61171A4C46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E04880E0-FAA0-2842-9DC6-F44A0D92670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Box 13">
            <a:extLst>
              <a:ext uri="{FF2B5EF4-FFF2-40B4-BE49-F238E27FC236}">
                <a16:creationId xmlns:a16="http://schemas.microsoft.com/office/drawing/2014/main" id="{54A403D5-22C7-8C47-B958-01C33EF335B2}"/>
              </a:ext>
            </a:extLst>
          </p:cNvPr>
          <p:cNvSpPr txBox="1"/>
          <p:nvPr/>
        </p:nvSpPr>
        <p:spPr>
          <a:xfrm>
            <a:off x="9524602" y="215755"/>
            <a:ext cx="3142974" cy="830997"/>
          </a:xfrm>
          <a:prstGeom prst="rect">
            <a:avLst/>
          </a:prstGeom>
          <a:noFill/>
        </p:spPr>
        <p:txBody>
          <a:bodyPr wrap="square" rtlCol="0">
            <a:spAutoFit/>
          </a:bodyPr>
          <a:lstStyle/>
          <a:p>
            <a:pPr algn="ctr"/>
            <a:r>
              <a:rPr lang="en-US" sz="1600" dirty="0"/>
              <a:t>ESP_053753_2505_RED </a:t>
            </a:r>
          </a:p>
          <a:p>
            <a:pPr algn="ctr"/>
            <a:r>
              <a:rPr lang="en-US" sz="1600" dirty="0"/>
              <a:t>vs</a:t>
            </a:r>
          </a:p>
          <a:p>
            <a:pPr algn="ctr"/>
            <a:r>
              <a:rPr lang="en-US" sz="1600" dirty="0"/>
              <a:t>PSP_009803_2505_RED</a:t>
            </a:r>
          </a:p>
        </p:txBody>
      </p:sp>
    </p:spTree>
    <p:extLst>
      <p:ext uri="{BB962C8B-B14F-4D97-AF65-F5344CB8AC3E}">
        <p14:creationId xmlns:p14="http://schemas.microsoft.com/office/powerpoint/2010/main" val="1434689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672283"/>
            <a:ext cx="11100372" cy="4351338"/>
          </a:xfrm>
        </p:spPr>
        <p:txBody>
          <a:bodyPr>
            <a:normAutofit/>
          </a:bodyPr>
          <a:lstStyle/>
          <a:p>
            <a:pPr>
              <a:lnSpc>
                <a:spcPct val="150000"/>
              </a:lnSpc>
            </a:pPr>
            <a:r>
              <a:rPr lang="en-US" dirty="0"/>
              <a:t>Incidental Solar Longitudes (days on Mars)</a:t>
            </a:r>
          </a:p>
          <a:p>
            <a:pPr>
              <a:lnSpc>
                <a:spcPct val="150000"/>
              </a:lnSpc>
            </a:pPr>
            <a:r>
              <a:rPr lang="en-US" dirty="0"/>
              <a:t>Within accomplishable season of internship</a:t>
            </a:r>
          </a:p>
          <a:p>
            <a:pPr>
              <a:lnSpc>
                <a:spcPct val="150000"/>
              </a:lnSpc>
            </a:pPr>
            <a:r>
              <a:rPr lang="en-US" dirty="0"/>
              <a:t>Delta Days less than 100</a:t>
            </a:r>
          </a:p>
          <a:p>
            <a:pPr>
              <a:lnSpc>
                <a:spcPct val="150000"/>
              </a:lnSpc>
            </a:pPr>
            <a:r>
              <a:rPr lang="en-US" dirty="0"/>
              <a:t>Priority of tectonic investigation to include faults, joints, and drainage pits</a:t>
            </a:r>
          </a:p>
          <a:p>
            <a:pPr>
              <a:lnSpc>
                <a:spcPct val="150000"/>
              </a:lnSpc>
            </a:pPr>
            <a:r>
              <a:rPr lang="en-US" dirty="0"/>
              <a:t>Promising tectonic attributes for selected landscapes to be re-imaged</a:t>
            </a:r>
          </a:p>
          <a:p>
            <a:pPr>
              <a:lnSpc>
                <a:spcPct val="150000"/>
              </a:lnSpc>
            </a:pPr>
            <a:endParaRPr lang="en-US" dirty="0"/>
          </a:p>
          <a:p>
            <a:endParaRPr lang="en-US" dirty="0"/>
          </a:p>
          <a:p>
            <a:endParaRPr lang="en-US" dirty="0"/>
          </a:p>
          <a:p>
            <a:endParaRPr lang="en-US" dirty="0"/>
          </a:p>
        </p:txBody>
      </p:sp>
      <p:grpSp>
        <p:nvGrpSpPr>
          <p:cNvPr id="7" name="Group 6">
            <a:extLst>
              <a:ext uri="{FF2B5EF4-FFF2-40B4-BE49-F238E27FC236}">
                <a16:creationId xmlns:a16="http://schemas.microsoft.com/office/drawing/2014/main" id="{3447C330-F8DB-874B-81B4-3EB30B4987D9}"/>
              </a:ext>
            </a:extLst>
          </p:cNvPr>
          <p:cNvGrpSpPr/>
          <p:nvPr/>
        </p:nvGrpSpPr>
        <p:grpSpPr>
          <a:xfrm>
            <a:off x="103160" y="5361428"/>
            <a:ext cx="12029700" cy="1404937"/>
            <a:chOff x="103160" y="5361428"/>
            <a:chExt cx="12029700" cy="1404937"/>
          </a:xfrm>
        </p:grpSpPr>
        <p:pic>
          <p:nvPicPr>
            <p:cNvPr id="8" name="Picture 7" descr="ua_logo_lg">
              <a:extLst>
                <a:ext uri="{FF2B5EF4-FFF2-40B4-BE49-F238E27FC236}">
                  <a16:creationId xmlns:a16="http://schemas.microsoft.com/office/drawing/2014/main" id="{6BE80E1A-8942-1A44-80FF-9B230031BD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ZSGC_sunset">
              <a:extLst>
                <a:ext uri="{FF2B5EF4-FFF2-40B4-BE49-F238E27FC236}">
                  <a16:creationId xmlns:a16="http://schemas.microsoft.com/office/drawing/2014/main" id="{E00F8C2A-FDE2-9343-861C-86A57930439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94246509-D822-AC41-9052-1325F194616F}"/>
                </a:ext>
              </a:extLst>
            </p:cNvPr>
            <p:cNvGrpSpPr/>
            <p:nvPr/>
          </p:nvGrpSpPr>
          <p:grpSpPr>
            <a:xfrm>
              <a:off x="4721212" y="5585673"/>
              <a:ext cx="2749576" cy="1180692"/>
              <a:chOff x="4721212" y="5585673"/>
              <a:chExt cx="2749576" cy="1180692"/>
            </a:xfrm>
          </p:grpSpPr>
          <p:pic>
            <p:nvPicPr>
              <p:cNvPr id="11" name="Picture 10" descr="nasa-logo">
                <a:extLst>
                  <a:ext uri="{FF2B5EF4-FFF2-40B4-BE49-F238E27FC236}">
                    <a16:creationId xmlns:a16="http://schemas.microsoft.com/office/drawing/2014/main" id="{487DD3FE-FD6D-0240-B05B-6EC4DA7908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46911A5-6066-7248-9AA0-1F35F90E81C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 name="Title 1">
            <a:extLst>
              <a:ext uri="{FF2B5EF4-FFF2-40B4-BE49-F238E27FC236}">
                <a16:creationId xmlns:a16="http://schemas.microsoft.com/office/drawing/2014/main" id="{7F65E62D-F1F1-0E4B-AD8E-DC54D7F06E18}"/>
              </a:ext>
            </a:extLst>
          </p:cNvPr>
          <p:cNvSpPr>
            <a:spLocks noGrp="1"/>
          </p:cNvSpPr>
          <p:nvPr>
            <p:ph type="title"/>
          </p:nvPr>
        </p:nvSpPr>
        <p:spPr>
          <a:xfrm>
            <a:off x="838200" y="365125"/>
            <a:ext cx="10515600" cy="1325563"/>
          </a:xfrm>
        </p:spPr>
        <p:txBody>
          <a:bodyPr/>
          <a:lstStyle/>
          <a:p>
            <a:r>
              <a:rPr lang="en-US" dirty="0"/>
              <a:t>Objectives (cont.)</a:t>
            </a:r>
          </a:p>
        </p:txBody>
      </p:sp>
    </p:spTree>
    <p:extLst>
      <p:ext uri="{BB962C8B-B14F-4D97-AF65-F5344CB8AC3E}">
        <p14:creationId xmlns:p14="http://schemas.microsoft.com/office/powerpoint/2010/main" val="92291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 Used</a:t>
            </a:r>
          </a:p>
        </p:txBody>
      </p:sp>
      <p:sp>
        <p:nvSpPr>
          <p:cNvPr id="3" name="Content Placeholder 2"/>
          <p:cNvSpPr>
            <a:spLocks noGrp="1"/>
          </p:cNvSpPr>
          <p:nvPr>
            <p:ph idx="1"/>
          </p:nvPr>
        </p:nvSpPr>
        <p:spPr>
          <a:xfrm>
            <a:off x="838200" y="1618993"/>
            <a:ext cx="10515600" cy="4351338"/>
          </a:xfrm>
        </p:spPr>
        <p:txBody>
          <a:bodyPr/>
          <a:lstStyle/>
          <a:p>
            <a:r>
              <a:rPr lang="en-US" dirty="0"/>
              <a:t>Solar longitudes (Ls) and incidental seasonal changes to decrease potential candidates</a:t>
            </a:r>
          </a:p>
          <a:p>
            <a:r>
              <a:rPr lang="en-US" dirty="0"/>
              <a:t>Dates between stereo images taken to increase image quality and difference</a:t>
            </a:r>
          </a:p>
          <a:p>
            <a:r>
              <a:rPr lang="en-US" dirty="0"/>
              <a:t>Landscapes noted with larger chance of tectonic activity placed with imaging priority</a:t>
            </a:r>
          </a:p>
          <a:p>
            <a:r>
              <a:rPr lang="en-US" dirty="0"/>
              <a:t>Re-imaging of areas of Mars must be within similar seasons for better comparison of landscapes</a:t>
            </a:r>
          </a:p>
          <a:p>
            <a:endParaRPr lang="en-US" dirty="0"/>
          </a:p>
        </p:txBody>
      </p:sp>
      <p:grpSp>
        <p:nvGrpSpPr>
          <p:cNvPr id="4" name="Group 3"/>
          <p:cNvGrpSpPr/>
          <p:nvPr/>
        </p:nvGrpSpPr>
        <p:grpSpPr>
          <a:xfrm>
            <a:off x="103160" y="5361428"/>
            <a:ext cx="12029700" cy="1404937"/>
            <a:chOff x="103160" y="5361428"/>
            <a:chExt cx="12029700" cy="1404937"/>
          </a:xfrm>
        </p:grpSpPr>
        <p:pic>
          <p:nvPicPr>
            <p:cNvPr id="5" name="Picture 4" descr="ua_logo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ZSGC_sunse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721212" y="5585673"/>
              <a:ext cx="2749576" cy="1180692"/>
              <a:chOff x="4721212" y="5585673"/>
              <a:chExt cx="2749576" cy="1180692"/>
            </a:xfrm>
          </p:grpSpPr>
          <p:pic>
            <p:nvPicPr>
              <p:cNvPr id="8" name="Picture 7" descr="nasa-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204663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3160" y="5361428"/>
            <a:ext cx="12029700" cy="1404937"/>
            <a:chOff x="103160" y="5361428"/>
            <a:chExt cx="12029700" cy="1404937"/>
          </a:xfrm>
        </p:grpSpPr>
        <p:pic>
          <p:nvPicPr>
            <p:cNvPr id="5" name="Picture 4" descr="ua_logo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ZSGC_sunse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721212" y="5585673"/>
              <a:ext cx="2749576" cy="1180692"/>
              <a:chOff x="4721212" y="5585673"/>
              <a:chExt cx="2749576" cy="1180692"/>
            </a:xfrm>
          </p:grpSpPr>
          <p:pic>
            <p:nvPicPr>
              <p:cNvPr id="8" name="Picture 7" descr="nasa-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8" name="Picture 17">
            <a:extLst>
              <a:ext uri="{FF2B5EF4-FFF2-40B4-BE49-F238E27FC236}">
                <a16:creationId xmlns:a16="http://schemas.microsoft.com/office/drawing/2014/main" id="{AEC9673D-6A1B-8E42-B528-E99E65733823}"/>
              </a:ext>
            </a:extLst>
          </p:cNvPr>
          <p:cNvPicPr>
            <a:picLocks noChangeAspect="1"/>
          </p:cNvPicPr>
          <p:nvPr/>
        </p:nvPicPr>
        <p:blipFill>
          <a:blip r:embed="rId7"/>
          <a:stretch>
            <a:fillRect/>
          </a:stretch>
        </p:blipFill>
        <p:spPr>
          <a:xfrm>
            <a:off x="2746983" y="1510827"/>
            <a:ext cx="7002834" cy="3939094"/>
          </a:xfrm>
          <a:prstGeom prst="rect">
            <a:avLst/>
          </a:prstGeom>
        </p:spPr>
      </p:pic>
      <p:sp>
        <p:nvSpPr>
          <p:cNvPr id="19" name="Rectangle 18">
            <a:extLst>
              <a:ext uri="{FF2B5EF4-FFF2-40B4-BE49-F238E27FC236}">
                <a16:creationId xmlns:a16="http://schemas.microsoft.com/office/drawing/2014/main" id="{7549659C-7345-E347-ABA6-DC09F5F64BB9}"/>
              </a:ext>
            </a:extLst>
          </p:cNvPr>
          <p:cNvSpPr/>
          <p:nvPr/>
        </p:nvSpPr>
        <p:spPr>
          <a:xfrm>
            <a:off x="7959047" y="869051"/>
            <a:ext cx="6096000" cy="923330"/>
          </a:xfrm>
          <a:prstGeom prst="rect">
            <a:avLst/>
          </a:prstGeom>
        </p:spPr>
        <p:txBody>
          <a:bodyPr>
            <a:spAutoFit/>
          </a:bodyPr>
          <a:lstStyle/>
          <a:p>
            <a:pPr algn="ctr"/>
            <a:r>
              <a:rPr lang="en-US" dirty="0"/>
              <a:t>ESP_053334_2650_RED</a:t>
            </a:r>
          </a:p>
          <a:p>
            <a:pPr algn="ctr"/>
            <a:r>
              <a:rPr lang="en-US" dirty="0"/>
              <a:t>vs</a:t>
            </a:r>
          </a:p>
          <a:p>
            <a:pPr algn="ctr"/>
            <a:r>
              <a:rPr lang="en-US" dirty="0"/>
              <a:t>PSP_009279_2650_RED</a:t>
            </a:r>
          </a:p>
        </p:txBody>
      </p:sp>
      <p:sp>
        <p:nvSpPr>
          <p:cNvPr id="20" name="Title 1">
            <a:extLst>
              <a:ext uri="{FF2B5EF4-FFF2-40B4-BE49-F238E27FC236}">
                <a16:creationId xmlns:a16="http://schemas.microsoft.com/office/drawing/2014/main" id="{F36E41DA-FD9D-B64F-B3AD-9C01963EBFB5}"/>
              </a:ext>
            </a:extLst>
          </p:cNvPr>
          <p:cNvSpPr>
            <a:spLocks noGrp="1"/>
          </p:cNvSpPr>
          <p:nvPr>
            <p:ph type="title"/>
          </p:nvPr>
        </p:nvSpPr>
        <p:spPr>
          <a:xfrm>
            <a:off x="838200" y="365125"/>
            <a:ext cx="10515600" cy="1325563"/>
          </a:xfrm>
        </p:spPr>
        <p:txBody>
          <a:bodyPr/>
          <a:lstStyle/>
          <a:p>
            <a:r>
              <a:rPr lang="en-US" dirty="0"/>
              <a:t>Methodology Used (cont.)</a:t>
            </a:r>
          </a:p>
        </p:txBody>
      </p:sp>
    </p:spTree>
    <p:extLst>
      <p:ext uri="{BB962C8B-B14F-4D97-AF65-F5344CB8AC3E}">
        <p14:creationId xmlns:p14="http://schemas.microsoft.com/office/powerpoint/2010/main" val="26025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pPr>
              <a:lnSpc>
                <a:spcPct val="150000"/>
              </a:lnSpc>
            </a:pPr>
            <a:r>
              <a:rPr lang="en-US" dirty="0"/>
              <a:t>Total of seven sets of stereo images re-imaged for tectonic analysis</a:t>
            </a:r>
          </a:p>
          <a:p>
            <a:pPr>
              <a:lnSpc>
                <a:spcPct val="150000"/>
              </a:lnSpc>
            </a:pPr>
            <a:r>
              <a:rPr lang="en-US" dirty="0"/>
              <a:t>Use of </a:t>
            </a:r>
            <a:r>
              <a:rPr lang="en-US" dirty="0" err="1"/>
              <a:t>Matlab</a:t>
            </a:r>
            <a:r>
              <a:rPr lang="en-US" dirty="0"/>
              <a:t> machine learning for image registration and comparison aided in identifying potential differences</a:t>
            </a:r>
          </a:p>
          <a:p>
            <a:pPr>
              <a:lnSpc>
                <a:spcPct val="150000"/>
              </a:lnSpc>
            </a:pPr>
            <a:r>
              <a:rPr lang="en-US" dirty="0"/>
              <a:t>Potential differences across images were noted and are to be peer-reviewed for accuracy before confirmation is made</a:t>
            </a:r>
          </a:p>
          <a:p>
            <a:pPr>
              <a:lnSpc>
                <a:spcPct val="150000"/>
              </a:lnSpc>
            </a:pPr>
            <a:endParaRPr lang="en-US" dirty="0"/>
          </a:p>
          <a:p>
            <a:pPr>
              <a:lnSpc>
                <a:spcPct val="150000"/>
              </a:lnSpc>
            </a:pPr>
            <a:endParaRPr lang="en-US" dirty="0"/>
          </a:p>
        </p:txBody>
      </p:sp>
      <p:grpSp>
        <p:nvGrpSpPr>
          <p:cNvPr id="4" name="Group 3"/>
          <p:cNvGrpSpPr/>
          <p:nvPr/>
        </p:nvGrpSpPr>
        <p:grpSpPr>
          <a:xfrm>
            <a:off x="103160" y="5361428"/>
            <a:ext cx="12029700" cy="1404937"/>
            <a:chOff x="103160" y="5361428"/>
            <a:chExt cx="12029700" cy="1404937"/>
          </a:xfrm>
        </p:grpSpPr>
        <p:pic>
          <p:nvPicPr>
            <p:cNvPr id="5" name="Picture 4" descr="ua_logo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60" y="5551737"/>
              <a:ext cx="1420840" cy="12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ZSGC_sunse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1316791" y="5361428"/>
              <a:ext cx="816069" cy="140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721212" y="5585673"/>
              <a:ext cx="2749576" cy="1180692"/>
              <a:chOff x="4721212" y="5585673"/>
              <a:chExt cx="2749576" cy="1180692"/>
            </a:xfrm>
          </p:grpSpPr>
          <p:pic>
            <p:nvPicPr>
              <p:cNvPr id="8" name="Picture 7" descr="nasa-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1212" y="5585673"/>
                <a:ext cx="1374788" cy="11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96000" y="5630032"/>
                <a:ext cx="1374788" cy="10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465107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3389</TotalTime>
  <Words>791</Words>
  <Application>Microsoft Macintosh PowerPoint</Application>
  <PresentationFormat>Widescreen</PresentationFormat>
  <Paragraphs>71</Paragraphs>
  <Slides>14</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Monitoring For Recent Tectonic Activity On Mars</vt:lpstr>
      <vt:lpstr>Outline and Acknowledgements</vt:lpstr>
      <vt:lpstr>Statement of Problem</vt:lpstr>
      <vt:lpstr>Objectives</vt:lpstr>
      <vt:lpstr>PowerPoint Presentation</vt:lpstr>
      <vt:lpstr>Objectives (cont.)</vt:lpstr>
      <vt:lpstr>Methodology Used</vt:lpstr>
      <vt:lpstr>Methodology Used (cont.)</vt:lpstr>
      <vt:lpstr>Results</vt:lpstr>
      <vt:lpstr>Potential Opportunities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Bogar, Brendan - (bbogar42)</dc:creator>
  <cp:lastModifiedBy>Microsoft Office User</cp:lastModifiedBy>
  <cp:revision>34</cp:revision>
  <dcterms:created xsi:type="dcterms:W3CDTF">2018-03-25T22:25:55Z</dcterms:created>
  <dcterms:modified xsi:type="dcterms:W3CDTF">2018-03-30T01:22:06Z</dcterms:modified>
</cp:coreProperties>
</file>